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3" r:id="rId1"/>
  </p:sldMasterIdLst>
  <p:notesMasterIdLst>
    <p:notesMasterId r:id="rId31"/>
  </p:notesMasterIdLst>
  <p:sldIdLst>
    <p:sldId id="256" r:id="rId2"/>
    <p:sldId id="268" r:id="rId3"/>
    <p:sldId id="263" r:id="rId4"/>
    <p:sldId id="261" r:id="rId5"/>
    <p:sldId id="271" r:id="rId6"/>
    <p:sldId id="257" r:id="rId7"/>
    <p:sldId id="286" r:id="rId8"/>
    <p:sldId id="287" r:id="rId9"/>
    <p:sldId id="288" r:id="rId10"/>
    <p:sldId id="289" r:id="rId11"/>
    <p:sldId id="260" r:id="rId12"/>
    <p:sldId id="276" r:id="rId13"/>
    <p:sldId id="277" r:id="rId14"/>
    <p:sldId id="278" r:id="rId15"/>
    <p:sldId id="279" r:id="rId16"/>
    <p:sldId id="280" r:id="rId17"/>
    <p:sldId id="281" r:id="rId18"/>
    <p:sldId id="282" r:id="rId19"/>
    <p:sldId id="283" r:id="rId20"/>
    <p:sldId id="269" r:id="rId21"/>
    <p:sldId id="284" r:id="rId22"/>
    <p:sldId id="285" r:id="rId23"/>
    <p:sldId id="274" r:id="rId24"/>
    <p:sldId id="273" r:id="rId25"/>
    <p:sldId id="259" r:id="rId26"/>
    <p:sldId id="265" r:id="rId27"/>
    <p:sldId id="262" r:id="rId28"/>
    <p:sldId id="264" r:id="rId29"/>
    <p:sldId id="25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p:restoredTop sz="94694"/>
  </p:normalViewPr>
  <p:slideViewPr>
    <p:cSldViewPr snapToGrid="0" snapToObjects="1">
      <p:cViewPr varScale="1">
        <p:scale>
          <a:sx n="116" d="100"/>
          <a:sy n="116"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9-20T18:48:00.516" idx="1">
    <p:pos x="4076" y="1440"/>
    <p:text>2014  I1 Insecure Web Interface
I2 Insufficient Authentication/Authorization
I3 Insecure Network Services
I4 Lack of Transport Encryption
I5 Privacy Concerns
I6 Insecure Cloud Interface
I7 Insecure Mobile Interface
I8 Insufficient Security Configurability
I9 Insecure Software/Firmware
I10 Poor Physical Security</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9/23/19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68745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9/23/19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947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6434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9555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192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6601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4310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88037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77469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5472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53737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04722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7438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1069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7513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351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4356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0949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7493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9/23/19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04434258"/>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2.png"/><Relationship Id="rId4" Type="http://schemas.openxmlformats.org/officeDocument/2006/relationships/hyperlink" Target="https://www.bankinfosecurity.com/rising-attack-vector-for-industrial-iot-smartphone-apps-a-1058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0" name="Rectangle 11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2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3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dirty="0" err="1">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p:txBody>
          <a:bodyPr/>
          <a:lstStyle/>
          <a:p>
            <a:r>
              <a:rPr lang="en-US" dirty="0"/>
              <a:t>Claim 4: Closed world vs. Open world</a:t>
            </a:r>
          </a:p>
          <a:p>
            <a:endParaRPr lang="it-IT" dirty="0"/>
          </a:p>
        </p:txBody>
      </p:sp>
    </p:spTree>
    <p:extLst>
      <p:ext uri="{BB962C8B-B14F-4D97-AF65-F5344CB8AC3E}">
        <p14:creationId xmlns:p14="http://schemas.microsoft.com/office/powerpoint/2010/main" val="172591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C60C06-1F42-244A-833D-D8FFB55CD13B}"/>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2029F99B-CD92-BF42-A41E-80A5D65443EA}"/>
              </a:ext>
            </a:extLst>
          </p:cNvPr>
          <p:cNvSpPr>
            <a:spLocks noGrp="1"/>
          </p:cNvSpPr>
          <p:nvPr>
            <p:ph idx="1"/>
          </p:nvPr>
        </p:nvSpPr>
        <p:spPr/>
        <p:txBody>
          <a:bodyPr/>
          <a:lstStyle/>
          <a:p>
            <a:r>
              <a:rPr lang="en-US" dirty="0"/>
              <a:t>Simpler apps but ecosystem is more complex</a:t>
            </a:r>
          </a:p>
          <a:p>
            <a:r>
              <a:rPr lang="en-US" dirty="0"/>
              <a:t>Also Mobile at the beginning was simple and close</a:t>
            </a:r>
          </a:p>
          <a:p>
            <a:pPr lvl="1"/>
            <a:r>
              <a:rPr lang="en-US" dirty="0"/>
              <a:t>Da app calendar ad app per </a:t>
            </a:r>
            <a:r>
              <a:rPr lang="en-US" dirty="0" err="1"/>
              <a:t>interazione</a:t>
            </a:r>
            <a:r>
              <a:rPr lang="en-US" dirty="0"/>
              <a:t> con IoT devices. (Evolution of apps)</a:t>
            </a:r>
          </a:p>
          <a:p>
            <a:pPr lvl="1"/>
            <a:r>
              <a:rPr lang="en-US" dirty="0"/>
              <a:t>Unpredictable evolution of IoT OS ecosystem</a:t>
            </a:r>
          </a:p>
          <a:p>
            <a:pPr lvl="1"/>
            <a:r>
              <a:rPr lang="en-US" dirty="0"/>
              <a:t>App </a:t>
            </a:r>
            <a:r>
              <a:rPr lang="en-US" dirty="0" err="1"/>
              <a:t>erano</a:t>
            </a:r>
            <a:r>
              <a:rPr lang="en-US" dirty="0"/>
              <a:t> </a:t>
            </a:r>
            <a:r>
              <a:rPr lang="en-US" dirty="0" err="1"/>
              <a:t>chiuse</a:t>
            </a:r>
            <a:r>
              <a:rPr lang="en-US" dirty="0"/>
              <a:t>, </a:t>
            </a:r>
            <a:r>
              <a:rPr lang="en-US" dirty="0" err="1"/>
              <a:t>sono</a:t>
            </a:r>
            <a:r>
              <a:rPr lang="en-US" dirty="0"/>
              <a:t> </a:t>
            </a:r>
            <a:r>
              <a:rPr lang="en-US" dirty="0" err="1"/>
              <a:t>diventate</a:t>
            </a:r>
            <a:r>
              <a:rPr lang="en-US" dirty="0"/>
              <a:t> </a:t>
            </a:r>
            <a:r>
              <a:rPr lang="en-US" dirty="0" err="1"/>
              <a:t>aperte</a:t>
            </a:r>
            <a:r>
              <a:rPr lang="en-US" dirty="0"/>
              <a:t>…?</a:t>
            </a:r>
          </a:p>
          <a:p>
            <a:pPr lvl="1"/>
            <a:r>
              <a:rPr lang="en-US" dirty="0"/>
              <a:t>App </a:t>
            </a:r>
            <a:r>
              <a:rPr lang="en-US" dirty="0" err="1"/>
              <a:t>complesse</a:t>
            </a:r>
            <a:r>
              <a:rPr lang="en-US" dirty="0"/>
              <a:t> </a:t>
            </a:r>
            <a:r>
              <a:rPr lang="en-US" dirty="0" err="1"/>
              <a:t>richiede</a:t>
            </a:r>
            <a:r>
              <a:rPr lang="en-US" dirty="0"/>
              <a:t> OS </a:t>
            </a:r>
            <a:r>
              <a:rPr lang="en-US" dirty="0" err="1"/>
              <a:t>complessi</a:t>
            </a:r>
            <a:r>
              <a:rPr lang="en-US" dirty="0"/>
              <a:t> : non </a:t>
            </a:r>
            <a:r>
              <a:rPr lang="en-US" dirty="0" err="1"/>
              <a:t>possiamo</a:t>
            </a:r>
            <a:r>
              <a:rPr lang="en-US" dirty="0"/>
              <a:t> </a:t>
            </a:r>
            <a:r>
              <a:rPr lang="en-US" dirty="0" err="1"/>
              <a:t>vedere</a:t>
            </a:r>
            <a:r>
              <a:rPr lang="en-US" dirty="0"/>
              <a:t> </a:t>
            </a:r>
            <a:r>
              <a:rPr lang="en-US" dirty="0" err="1"/>
              <a:t>l’evoluzione</a:t>
            </a:r>
            <a:r>
              <a:rPr lang="en-US" dirty="0"/>
              <a:t> </a:t>
            </a:r>
            <a:r>
              <a:rPr lang="en-US" dirty="0" err="1"/>
              <a:t>degli</a:t>
            </a:r>
            <a:r>
              <a:rPr lang="en-US" dirty="0"/>
              <a:t> SO</a:t>
            </a:r>
          </a:p>
          <a:p>
            <a:r>
              <a:rPr lang="en-US" dirty="0"/>
              <a:t>IoT is an open ecosystem</a:t>
            </a:r>
          </a:p>
        </p:txBody>
      </p:sp>
    </p:spTree>
    <p:extLst>
      <p:ext uri="{BB962C8B-B14F-4D97-AF65-F5344CB8AC3E}">
        <p14:creationId xmlns:p14="http://schemas.microsoft.com/office/powerpoint/2010/main" val="386974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IoT Ecosystem</a:t>
            </a:r>
            <a:endParaRPr/>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a:solidFill>
                  <a:schemeClr val="dk1"/>
                </a:solidFill>
              </a:rPr>
              <a:t>Interconnected IoT devices are managed through multi-layer/actor architecture</a:t>
            </a:r>
            <a:endParaRPr sz="2400">
              <a:solidFill>
                <a:schemeClr val="dk1"/>
              </a:solidFill>
            </a:endParaRPr>
          </a:p>
          <a:p>
            <a:pPr marL="609585" algn="just"/>
            <a:endParaRPr sz="2400">
              <a:solidFill>
                <a:schemeClr val="dk1"/>
              </a:solidFill>
            </a:endParaRPr>
          </a:p>
          <a:p>
            <a:pPr marL="609585" indent="-457189" algn="just">
              <a:buClr>
                <a:schemeClr val="dk1"/>
              </a:buClr>
              <a:buSzPts val="1800"/>
              <a:buChar char="●"/>
            </a:pPr>
            <a:r>
              <a:rPr lang="it" sz="2400">
                <a:solidFill>
                  <a:schemeClr val="dk1"/>
                </a:solidFill>
              </a:rPr>
              <a:t>Heterogeneous technologies boost the complexity in security and risk assessment</a:t>
            </a:r>
            <a:endParaRPr sz="2400">
              <a:solidFill>
                <a:schemeClr val="dk1"/>
              </a:solidFill>
            </a:endParaRPr>
          </a:p>
        </p:txBody>
      </p:sp>
    </p:spTree>
    <p:extLst>
      <p:ext uri="{BB962C8B-B14F-4D97-AF65-F5344CB8AC3E}">
        <p14:creationId xmlns:p14="http://schemas.microsoft.com/office/powerpoint/2010/main" val="348070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031826" y="248567"/>
            <a:ext cx="11360800" cy="1108400"/>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1217819"/>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3430500"/>
            <a:ext cx="4225200" cy="763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3430500"/>
            <a:ext cx="4225200" cy="7636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115" name="Google Shape;115;p20"/>
          <p:cNvSpPr txBox="1"/>
          <p:nvPr/>
        </p:nvSpPr>
        <p:spPr>
          <a:xfrm>
            <a:off x="1549600" y="4837300"/>
            <a:ext cx="3486800" cy="101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Mobile Applications</a:t>
            </a:r>
            <a:r>
              <a:rPr lang="it" sz="2400"/>
              <a:t> allow the management and supervision of IoT Devices</a:t>
            </a:r>
            <a:endParaRPr sz="2400"/>
          </a:p>
        </p:txBody>
      </p:sp>
    </p:spTree>
    <p:extLst>
      <p:ext uri="{BB962C8B-B14F-4D97-AF65-F5344CB8AC3E}">
        <p14:creationId xmlns:p14="http://schemas.microsoft.com/office/powerpoint/2010/main" val="183040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49599" y="4837300"/>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Mobile Applications</a:t>
            </a:r>
            <a:r>
              <a:rPr lang="it" sz="2400"/>
              <a:t> allow the management and supervision of IoT Devices</a:t>
            </a:r>
            <a:endParaRPr sz="240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1240548" y="410012"/>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Security Impacts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23997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Top 10 Vulnerabilities: Mobile vs. IoT</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58026061"/>
              </p:ext>
            </p:extLst>
          </p:nvPr>
        </p:nvGraphicFramePr>
        <p:xfrm>
          <a:off x="1141413" y="2249488"/>
          <a:ext cx="9906000" cy="407924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3952424820"/>
                    </a:ext>
                  </a:extLst>
                </a:gridCol>
                <a:gridCol w="4953000">
                  <a:extLst>
                    <a:ext uri="{9D8B030D-6E8A-4147-A177-3AD203B41FA5}">
                      <a16:colId xmlns:a16="http://schemas.microsoft.com/office/drawing/2014/main" val="3643276410"/>
                    </a:ext>
                  </a:extLst>
                </a:gridCol>
              </a:tblGrid>
              <a:tr h="370840">
                <a:tc>
                  <a:txBody>
                    <a:bodyPr/>
                    <a:lstStyle/>
                    <a:p>
                      <a:r>
                        <a:rPr lang="en-US" noProof="0"/>
                        <a:t>Mobile</a:t>
                      </a:r>
                    </a:p>
                  </a:txBody>
                  <a:tcPr/>
                </a:tc>
                <a:tc>
                  <a:txBody>
                    <a:bodyPr/>
                    <a:lstStyle/>
                    <a:p>
                      <a:r>
                        <a:rPr lang="en-US" noProof="0" dirty="0"/>
                        <a:t>IoT</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a:t>Improper Platform Usage</a:t>
                      </a:r>
                    </a:p>
                  </a:txBody>
                  <a:tcPr/>
                </a:tc>
                <a:tc>
                  <a:txBody>
                    <a:bodyPr/>
                    <a:lstStyle/>
                    <a:p>
                      <a:r>
                        <a:rPr lang="en-US" noProof="0"/>
                        <a:t>Weak, Guessable, or Hardcoded Passwords</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Insecure Data Storage</a:t>
                      </a:r>
                    </a:p>
                  </a:txBody>
                  <a:tcPr/>
                </a:tc>
                <a:tc>
                  <a:txBody>
                    <a:bodyPr/>
                    <a:lstStyle/>
                    <a:p>
                      <a:r>
                        <a:rPr lang="en-US" noProof="0"/>
                        <a:t>Insecure Network Services</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Insecure Communication</a:t>
                      </a:r>
                    </a:p>
                  </a:txBody>
                  <a:tcPr/>
                </a:tc>
                <a:tc>
                  <a:txBody>
                    <a:bodyPr/>
                    <a:lstStyle/>
                    <a:p>
                      <a:r>
                        <a:rPr lang="en-US" noProof="0"/>
                        <a:t>Insecure Ecosystem Interfaces</a:t>
                      </a:r>
                    </a:p>
                  </a:txBody>
                  <a:tcPr/>
                </a:tc>
                <a:extLst>
                  <a:ext uri="{0D108BD9-81ED-4DB2-BD59-A6C34878D82A}">
                    <a16:rowId xmlns:a16="http://schemas.microsoft.com/office/drawing/2014/main" val="844303354"/>
                  </a:ext>
                </a:extLst>
              </a:tr>
              <a:tr h="370840">
                <a:tc>
                  <a:txBody>
                    <a:bodyPr/>
                    <a:lstStyle/>
                    <a:p>
                      <a:r>
                        <a:rPr lang="en-US" sz="1800" b="0" i="0" kern="1200" noProof="0">
                          <a:solidFill>
                            <a:schemeClr val="dk1"/>
                          </a:solidFill>
                          <a:effectLst/>
                          <a:latin typeface="+mn-lt"/>
                          <a:ea typeface="+mn-ea"/>
                          <a:cs typeface="+mn-cs"/>
                        </a:rPr>
                        <a:t>Insecure Authentication</a:t>
                      </a:r>
                    </a:p>
                  </a:txBody>
                  <a:tcPr/>
                </a:tc>
                <a:tc>
                  <a:txBody>
                    <a:bodyPr/>
                    <a:lstStyle/>
                    <a:p>
                      <a:r>
                        <a:rPr lang="en-US" noProof="0"/>
                        <a:t>Lack of Secure Update Mechanism</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Insufficient Cryptography</a:t>
                      </a:r>
                    </a:p>
                  </a:txBody>
                  <a:tcPr/>
                </a:tc>
                <a:tc>
                  <a:txBody>
                    <a:bodyPr/>
                    <a:lstStyle/>
                    <a:p>
                      <a:r>
                        <a:rPr lang="en-US" noProof="0"/>
                        <a:t>Use of Insecure or Outdated Components</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Insecure Authorization</a:t>
                      </a:r>
                    </a:p>
                  </a:txBody>
                  <a:tcPr/>
                </a:tc>
                <a:tc>
                  <a:txBody>
                    <a:bodyPr/>
                    <a:lstStyle/>
                    <a:p>
                      <a:r>
                        <a:rPr lang="en-US" noProof="0"/>
                        <a:t>Insufficient Privacy Protection </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Poor Code Quality</a:t>
                      </a:r>
                    </a:p>
                  </a:txBody>
                  <a:tcPr/>
                </a:tc>
                <a:tc>
                  <a:txBody>
                    <a:bodyPr/>
                    <a:lstStyle/>
                    <a:p>
                      <a:r>
                        <a:rPr lang="en-US" noProof="0"/>
                        <a:t>Insecure Data Transfer and Storage </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Code Tampering</a:t>
                      </a:r>
                    </a:p>
                  </a:txBody>
                  <a:tcPr/>
                </a:tc>
                <a:tc>
                  <a:txBody>
                    <a:bodyPr/>
                    <a:lstStyle/>
                    <a:p>
                      <a:r>
                        <a:rPr lang="en-US" noProof="0"/>
                        <a:t>Lack of Device Management </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Reverse Engineering</a:t>
                      </a:r>
                    </a:p>
                  </a:txBody>
                  <a:tcPr/>
                </a:tc>
                <a:tc>
                  <a:txBody>
                    <a:bodyPr/>
                    <a:lstStyle/>
                    <a:p>
                      <a:r>
                        <a:rPr lang="en-US" noProof="0"/>
                        <a:t>Insecure Default Settings </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a:solidFill>
                            <a:schemeClr val="dk1"/>
                          </a:solidFill>
                          <a:effectLst/>
                          <a:latin typeface="+mn-lt"/>
                          <a:ea typeface="+mn-ea"/>
                          <a:cs typeface="+mn-cs"/>
                        </a:rPr>
                        <a:t>Extraneous Functionality</a:t>
                      </a:r>
                    </a:p>
                  </a:txBody>
                  <a:tcPr/>
                </a:tc>
                <a:tc>
                  <a:txBody>
                    <a:bodyPr/>
                    <a:lstStyle/>
                    <a:p>
                      <a:r>
                        <a:rPr lang="en-US" noProof="0" dirty="0"/>
                        <a:t>Lack of Physical Hardening</a:t>
                      </a:r>
                    </a:p>
                  </a:txBody>
                  <a:tcPr/>
                </a:tc>
                <a:extLst>
                  <a:ext uri="{0D108BD9-81ED-4DB2-BD59-A6C34878D82A}">
                    <a16:rowId xmlns:a16="http://schemas.microsoft.com/office/drawing/2014/main" val="4236338384"/>
                  </a:ext>
                </a:extLst>
              </a:tr>
            </a:tbl>
          </a:graphicData>
        </a:graphic>
      </p:graphicFrame>
    </p:spTree>
    <p:extLst>
      <p:ext uri="{BB962C8B-B14F-4D97-AF65-F5344CB8AC3E}">
        <p14:creationId xmlns:p14="http://schemas.microsoft.com/office/powerpoint/2010/main" val="332706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4465334" y="3702734"/>
            <a:ext cx="7311068" cy="2936633"/>
          </a:xfrm>
          <a:prstGeom prst="rect">
            <a:avLst/>
          </a:prstGeom>
          <a:noFill/>
          <a:ln>
            <a:noFill/>
          </a:ln>
        </p:spPr>
      </p:pic>
      <p:sp>
        <p:nvSpPr>
          <p:cNvPr id="171" name="Google Shape;171;p27"/>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Security Challenges</a:t>
            </a:r>
            <a:endParaRPr/>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a:solidFill>
                  <a:srgbClr val="000000"/>
                </a:solidFill>
              </a:rPr>
              <a:t>Manual security inspection does not scale</a:t>
            </a:r>
            <a:endParaRPr>
              <a:solidFill>
                <a:srgbClr val="000000"/>
              </a:solidFill>
            </a:endParaRPr>
          </a:p>
          <a:p>
            <a:pPr algn="just">
              <a:lnSpc>
                <a:spcPct val="115000"/>
              </a:lnSpc>
              <a:buClr>
                <a:srgbClr val="000000"/>
              </a:buClr>
            </a:pPr>
            <a:r>
              <a:rPr lang="it">
                <a:solidFill>
                  <a:srgbClr val="000000"/>
                </a:solidFill>
              </a:rPr>
              <a:t>Testing does not offer adequate level of assurance</a:t>
            </a:r>
            <a:endParaRPr>
              <a:solidFill>
                <a:srgbClr val="000000"/>
              </a:solidFill>
            </a:endParaRPr>
          </a:p>
          <a:p>
            <a:pPr algn="just">
              <a:lnSpc>
                <a:spcPct val="115000"/>
              </a:lnSpc>
              <a:buClr>
                <a:srgbClr val="000000"/>
              </a:buClr>
            </a:pPr>
            <a:r>
              <a:rPr lang="it">
                <a:solidFill>
                  <a:srgbClr val="000000"/>
                </a:solidFill>
              </a:rPr>
              <a:t>Existing techniques do not explore the interaction among different domains </a:t>
            </a:r>
            <a:endParaRPr>
              <a:solidFill>
                <a:srgbClr val="000000"/>
              </a:solidFill>
            </a:endParaRPr>
          </a:p>
          <a:p>
            <a:pPr algn="just">
              <a:lnSpc>
                <a:spcPct val="115000"/>
              </a:lnSpc>
              <a:buClr>
                <a:srgbClr val="000000"/>
              </a:buClr>
            </a:pPr>
            <a:r>
              <a:rPr lang="it">
                <a:solidFill>
                  <a:srgbClr val="000000"/>
                </a:solidFill>
              </a:rPr>
              <a:t>Secure-SDLC is not enough to prevent security risks</a:t>
            </a:r>
            <a:endParaRPr>
              <a:solidFill>
                <a:srgbClr val="000000"/>
              </a:solidFill>
            </a:endParaRPr>
          </a:p>
          <a:p>
            <a:pPr marL="0" indent="0">
              <a:spcAft>
                <a:spcPts val="2133"/>
              </a:spcAft>
              <a:buNone/>
            </a:pPr>
            <a:endParaRPr/>
          </a:p>
        </p:txBody>
      </p:sp>
    </p:spTree>
    <p:extLst>
      <p:ext uri="{BB962C8B-B14F-4D97-AF65-F5344CB8AC3E}">
        <p14:creationId xmlns:p14="http://schemas.microsoft.com/office/powerpoint/2010/main" val="254004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314000" y="1491467"/>
            <a:ext cx="7429200" cy="2604800"/>
          </a:xfrm>
          <a:prstGeom prst="rect">
            <a:avLst/>
          </a:prstGeom>
        </p:spPr>
        <p:txBody>
          <a:bodyPr spcFirstLastPara="1" vert="horz" wrap="square" lIns="121900" tIns="121900" rIns="121900" bIns="121900" rtlCol="0" anchor="t" anchorCtr="0">
            <a:noAutofit/>
          </a:bodyPr>
          <a:lstStyle/>
          <a:p>
            <a:pPr algn="just">
              <a:buClr>
                <a:srgbClr val="000000"/>
              </a:buClr>
              <a:buAutoNum type="arabicPeriod"/>
            </a:pPr>
            <a:r>
              <a:rPr lang="it">
                <a:solidFill>
                  <a:srgbClr val="000000"/>
                </a:solidFill>
              </a:rPr>
              <a:t>Leverage the research background in Mobile Security and Application security</a:t>
            </a:r>
            <a:endParaRPr>
              <a:solidFill>
                <a:srgbClr val="000000"/>
              </a:solidFill>
            </a:endParaRPr>
          </a:p>
          <a:p>
            <a:pPr algn="just">
              <a:buClr>
                <a:srgbClr val="000000"/>
              </a:buClr>
              <a:buAutoNum type="arabicPeriod"/>
            </a:pPr>
            <a:r>
              <a:rPr lang="it">
                <a:solidFill>
                  <a:schemeClr val="dk1"/>
                </a:solidFill>
              </a:rPr>
              <a:t>Build a new generation of methodologies and     tools for the security analysis of the interaction among different domains</a:t>
            </a:r>
            <a:endParaRPr>
              <a:solidFill>
                <a:srgbClr val="000000"/>
              </a:solidFill>
            </a:endParaRPr>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3" y="4129829"/>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ea typeface="Arial"/>
                <a:cs typeface="Arial"/>
                <a:sym typeface="Arial"/>
              </a:rPr>
              <a:t>High level of automation</a:t>
            </a:r>
            <a:endParaRPr sz="2400" dirty="0"/>
          </a:p>
        </p:txBody>
      </p:sp>
      <p:sp>
        <p:nvSpPr>
          <p:cNvPr id="181" name="Google Shape;181;p28"/>
          <p:cNvSpPr/>
          <p:nvPr/>
        </p:nvSpPr>
        <p:spPr>
          <a:xfrm>
            <a:off x="1855692" y="4751029"/>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Cross-domain </a:t>
            </a:r>
            <a:r>
              <a:rPr lang="it" sz="2400" b="1" dirty="0">
                <a:sym typeface="Wingdings" pitchFamily="2" charset="2"/>
              </a:rPr>
              <a:t> Ecosystem-level analysis modeling</a:t>
            </a:r>
            <a:endParaRPr sz="2400" dirty="0"/>
          </a:p>
        </p:txBody>
      </p:sp>
      <p:sp>
        <p:nvSpPr>
          <p:cNvPr id="182" name="Google Shape;182;p28"/>
          <p:cNvSpPr/>
          <p:nvPr/>
        </p:nvSpPr>
        <p:spPr>
          <a:xfrm>
            <a:off x="1855693" y="5372229"/>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3" name="Google Shape;183;p28"/>
          <p:cNvSpPr/>
          <p:nvPr/>
        </p:nvSpPr>
        <p:spPr>
          <a:xfrm>
            <a:off x="1855693" y="5982862"/>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Ecosystem</a:t>
            </a:r>
            <a:endParaRPr sz="2400" dirty="0"/>
          </a:p>
        </p:txBody>
      </p:sp>
      <p:sp>
        <p:nvSpPr>
          <p:cNvPr id="184" name="Google Shape;184;p28"/>
          <p:cNvSpPr/>
          <p:nvPr/>
        </p:nvSpPr>
        <p:spPr>
          <a:xfrm>
            <a:off x="1320048" y="60266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5" name="Google Shape;185;p28"/>
          <p:cNvSpPr/>
          <p:nvPr/>
        </p:nvSpPr>
        <p:spPr>
          <a:xfrm>
            <a:off x="1320048" y="53154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320048" y="47058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320048" y="40962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1141412" y="618518"/>
            <a:ext cx="10471467" cy="1478570"/>
          </a:xfrm>
        </p:spPr>
        <p:txBody>
          <a:bodyPr/>
          <a:lstStyle/>
          <a:p>
            <a:r>
              <a:rPr lang="en-US" dirty="0"/>
              <a:t>Research Challenge: META-LEVEL Analysis</a:t>
            </a:r>
          </a:p>
        </p:txBody>
      </p:sp>
      <p:sp>
        <p:nvSpPr>
          <p:cNvPr id="3" name="Segnaposto contenuto 2">
            <a:extLst>
              <a:ext uri="{FF2B5EF4-FFF2-40B4-BE49-F238E27FC236}">
                <a16:creationId xmlns:a16="http://schemas.microsoft.com/office/drawing/2014/main" id="{75027813-B4CF-0346-B84E-0315E8EF5B8A}"/>
              </a:ext>
            </a:extLst>
          </p:cNvPr>
          <p:cNvSpPr>
            <a:spLocks noGrp="1"/>
          </p:cNvSpPr>
          <p:nvPr>
            <p:ph idx="1"/>
          </p:nvPr>
        </p:nvSpPr>
        <p:spPr/>
        <p:txBody>
          <a:bodyPr/>
          <a:lstStyle/>
          <a:p>
            <a:r>
              <a:rPr lang="en-US" dirty="0"/>
              <a:t>Meaningful security policies</a:t>
            </a:r>
          </a:p>
        </p:txBody>
      </p:sp>
    </p:spTree>
    <p:extLst>
      <p:ext uri="{BB962C8B-B14F-4D97-AF65-F5344CB8AC3E}">
        <p14:creationId xmlns:p14="http://schemas.microsoft.com/office/powerpoint/2010/main" val="402990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lstStyle/>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a:p>
            <a:r>
              <a:rPr lang="en-US" dirty="0">
                <a:sym typeface="Wingdings" pitchFamily="2" charset="2"/>
              </a:rPr>
              <a:t>How can we reason on such a complex multi-layer and multi-party scenario?</a:t>
            </a:r>
            <a:endParaRPr lang="en-US" dirty="0"/>
          </a:p>
        </p:txBody>
      </p:sp>
    </p:spTree>
    <p:extLst>
      <p:ext uri="{BB962C8B-B14F-4D97-AF65-F5344CB8AC3E}">
        <p14:creationId xmlns:p14="http://schemas.microsoft.com/office/powerpoint/2010/main" val="3191065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5C1FE6-7314-3548-846E-C5FC1FA18C44}"/>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892A3801-9136-1C4E-A2D1-AF2F51596DD4}"/>
              </a:ext>
            </a:extLst>
          </p:cNvPr>
          <p:cNvSpPr>
            <a:spLocks noGrp="1"/>
          </p:cNvSpPr>
          <p:nvPr>
            <p:ph idx="1"/>
          </p:nvPr>
        </p:nvSpPr>
        <p:spPr/>
        <p:txBody>
          <a:bodyPr/>
          <a:lstStyle/>
          <a:p>
            <a:r>
              <a:rPr lang="en-US" dirty="0"/>
              <a:t>Automation</a:t>
            </a:r>
          </a:p>
          <a:p>
            <a:r>
              <a:rPr lang="en-US" dirty="0"/>
              <a:t>Meta-Level Analysis</a:t>
            </a:r>
          </a:p>
          <a:p>
            <a:r>
              <a:rPr lang="en-US" dirty="0"/>
              <a:t>Ecosystem</a:t>
            </a:r>
          </a:p>
          <a:p>
            <a:endParaRPr lang="en-US" dirty="0"/>
          </a:p>
          <a:p>
            <a:r>
              <a:rPr lang="en-US" dirty="0"/>
              <a:t>Meta-level security framework </a:t>
            </a:r>
            <a:r>
              <a:rPr lang="en-US" dirty="0">
                <a:sym typeface="Wingdings" pitchFamily="2" charset="2"/>
              </a:rPr>
              <a:t> how to achieve this? Cross research field.</a:t>
            </a:r>
            <a:endParaRPr lang="en-US" dirty="0"/>
          </a:p>
        </p:txBody>
      </p:sp>
    </p:spTree>
    <p:extLst>
      <p:ext uri="{BB962C8B-B14F-4D97-AF65-F5344CB8AC3E}">
        <p14:creationId xmlns:p14="http://schemas.microsoft.com/office/powerpoint/2010/main" val="1521306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D7365-8F59-8744-9F14-88F54C89C428}"/>
              </a:ext>
            </a:extLst>
          </p:cNvPr>
          <p:cNvSpPr>
            <a:spLocks noGrp="1"/>
          </p:cNvSpPr>
          <p:nvPr>
            <p:ph type="title"/>
          </p:nvPr>
        </p:nvSpPr>
        <p:spPr/>
        <p:txBody>
          <a:bodyPr/>
          <a:lstStyle/>
          <a:p>
            <a:r>
              <a:rPr lang="en-US" dirty="0"/>
              <a:t>Automation</a:t>
            </a:r>
          </a:p>
        </p:txBody>
      </p:sp>
      <p:sp>
        <p:nvSpPr>
          <p:cNvPr id="3" name="Segnaposto contenuto 2">
            <a:extLst>
              <a:ext uri="{FF2B5EF4-FFF2-40B4-BE49-F238E27FC236}">
                <a16:creationId xmlns:a16="http://schemas.microsoft.com/office/drawing/2014/main" id="{74296AFF-BC8F-7141-BD9B-BFD389EB02D3}"/>
              </a:ext>
            </a:extLst>
          </p:cNvPr>
          <p:cNvSpPr>
            <a:spLocks noGrp="1"/>
          </p:cNvSpPr>
          <p:nvPr>
            <p:ph idx="1"/>
          </p:nvPr>
        </p:nvSpPr>
        <p:spPr/>
        <p:txBody>
          <a:bodyPr/>
          <a:lstStyle/>
          <a:p>
            <a:r>
              <a:rPr lang="en-US" dirty="0"/>
              <a:t>Automatic analysis…</a:t>
            </a:r>
          </a:p>
        </p:txBody>
      </p:sp>
    </p:spTree>
    <p:extLst>
      <p:ext uri="{BB962C8B-B14F-4D97-AF65-F5344CB8AC3E}">
        <p14:creationId xmlns:p14="http://schemas.microsoft.com/office/powerpoint/2010/main" val="329053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C62D4-7B52-A646-9D93-08C86DFDD689}"/>
              </a:ext>
            </a:extLst>
          </p:cNvPr>
          <p:cNvSpPr>
            <a:spLocks noGrp="1"/>
          </p:cNvSpPr>
          <p:nvPr>
            <p:ph type="title"/>
          </p:nvPr>
        </p:nvSpPr>
        <p:spPr/>
        <p:txBody>
          <a:bodyPr/>
          <a:lstStyle/>
          <a:p>
            <a:r>
              <a:rPr lang="en-US" dirty="0"/>
              <a:t>META-LEVEL</a:t>
            </a:r>
          </a:p>
        </p:txBody>
      </p:sp>
      <p:sp>
        <p:nvSpPr>
          <p:cNvPr id="3" name="Segnaposto contenuto 2">
            <a:extLst>
              <a:ext uri="{FF2B5EF4-FFF2-40B4-BE49-F238E27FC236}">
                <a16:creationId xmlns:a16="http://schemas.microsoft.com/office/drawing/2014/main" id="{BFE6C19A-4B47-1F40-AF9E-796D0EE604E1}"/>
              </a:ext>
            </a:extLst>
          </p:cNvPr>
          <p:cNvSpPr>
            <a:spLocks noGrp="1"/>
          </p:cNvSpPr>
          <p:nvPr>
            <p:ph idx="1"/>
          </p:nvPr>
        </p:nvSpPr>
        <p:spPr/>
        <p:txBody>
          <a:bodyPr/>
          <a:lstStyle/>
          <a:p>
            <a:r>
              <a:rPr lang="en-US" dirty="0"/>
              <a:t>Ingredients:</a:t>
            </a:r>
          </a:p>
          <a:p>
            <a:pPr lvl="1"/>
            <a:r>
              <a:rPr lang="en-US" dirty="0"/>
              <a:t>Application modeling (Formal methods, Languages, Model checking)</a:t>
            </a:r>
          </a:p>
        </p:txBody>
      </p:sp>
    </p:spTree>
    <p:extLst>
      <p:ext uri="{BB962C8B-B14F-4D97-AF65-F5344CB8AC3E}">
        <p14:creationId xmlns:p14="http://schemas.microsoft.com/office/powerpoint/2010/main" val="1123550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dirty="0"/>
              <a:t>LZSLAKTMDDKZAL</a:t>
            </a:r>
          </a:p>
          <a:p>
            <a:r>
              <a:rPr lang="en-US" dirty="0"/>
              <a:t>Come </a:t>
            </a:r>
            <a:r>
              <a:rPr lang="en-US" dirty="0" err="1"/>
              <a:t>nella</a:t>
            </a:r>
            <a:r>
              <a:rPr lang="en-US" dirty="0"/>
              <a:t> </a:t>
            </a:r>
            <a:r>
              <a:rPr lang="en-US" dirty="0" err="1"/>
              <a:t>strana</a:t>
            </a:r>
            <a:r>
              <a:rPr lang="en-US" dirty="0"/>
              <a:t> </a:t>
            </a:r>
            <a:r>
              <a:rPr lang="en-US" dirty="0" err="1"/>
              <a:t>coppia</a:t>
            </a:r>
            <a:r>
              <a:rPr lang="en-US" dirty="0"/>
              <a:t>, le </a:t>
            </a:r>
            <a:r>
              <a:rPr lang="en-US" dirty="0" err="1"/>
              <a:t>parti</a:t>
            </a:r>
            <a:r>
              <a:rPr lang="en-US" dirty="0"/>
              <a:t> </a:t>
            </a:r>
            <a:r>
              <a:rPr lang="en-US" dirty="0" err="1"/>
              <a:t>si</a:t>
            </a:r>
            <a:r>
              <a:rPr lang="en-US" dirty="0"/>
              <a:t> </a:t>
            </a:r>
            <a:r>
              <a:rPr lang="en-US" dirty="0" err="1"/>
              <a:t>migliorano</a:t>
            </a:r>
            <a:r>
              <a:rPr lang="en-US" dirty="0"/>
              <a:t> a </a:t>
            </a:r>
            <a:r>
              <a:rPr lang="en-US" dirty="0" err="1"/>
              <a:t>vicenda</a:t>
            </a:r>
            <a:r>
              <a:rPr lang="en-US" dirty="0"/>
              <a:t>.</a:t>
            </a:r>
          </a:p>
          <a:p>
            <a:r>
              <a:rPr lang="en-US" dirty="0"/>
              <a:t>Come </a:t>
            </a:r>
            <a:r>
              <a:rPr lang="en-US" dirty="0" err="1"/>
              <a:t>gli</a:t>
            </a:r>
            <a:r>
              <a:rPr lang="en-US" dirty="0"/>
              <a:t> </a:t>
            </a:r>
            <a:r>
              <a:rPr lang="en-US" dirty="0" err="1"/>
              <a:t>utenti</a:t>
            </a:r>
            <a:r>
              <a:rPr lang="en-US" dirty="0"/>
              <a:t> </a:t>
            </a:r>
            <a:r>
              <a:rPr lang="en-US" dirty="0" err="1"/>
              <a:t>si</a:t>
            </a:r>
            <a:r>
              <a:rPr lang="en-US" dirty="0"/>
              <a:t> </a:t>
            </a:r>
            <a:r>
              <a:rPr lang="en-US" dirty="0" err="1"/>
              <a:t>sono</a:t>
            </a:r>
            <a:r>
              <a:rPr lang="en-US" dirty="0"/>
              <a:t> </a:t>
            </a:r>
            <a:r>
              <a:rPr lang="en-US" dirty="0" err="1"/>
              <a:t>riempiti</a:t>
            </a:r>
            <a:r>
              <a:rPr lang="en-US" dirty="0"/>
              <a:t> di app, </a:t>
            </a:r>
            <a:r>
              <a:rPr lang="en-US" dirty="0" err="1"/>
              <a:t>nei</a:t>
            </a:r>
            <a:r>
              <a:rPr lang="en-US" dirty="0"/>
              <a:t> </a:t>
            </a:r>
            <a:r>
              <a:rPr lang="en-US" dirty="0" err="1"/>
              <a:t>prossimi</a:t>
            </a:r>
            <a:r>
              <a:rPr lang="en-US" dirty="0"/>
              <a:t> 10 </a:t>
            </a:r>
            <a:r>
              <a:rPr lang="en-US" dirty="0" err="1"/>
              <a:t>anni</a:t>
            </a:r>
            <a:r>
              <a:rPr lang="en-US" dirty="0"/>
              <a:t> ci </a:t>
            </a:r>
            <a:r>
              <a:rPr lang="en-US" dirty="0" err="1"/>
              <a:t>riempiremo</a:t>
            </a:r>
            <a:r>
              <a:rPr lang="en-US" dirty="0"/>
              <a:t> di device IoT e </a:t>
            </a:r>
            <a:r>
              <a:rPr lang="en-US" dirty="0" err="1"/>
              <a:t>saremmo</a:t>
            </a:r>
            <a:r>
              <a:rPr lang="en-US" dirty="0"/>
              <a:t> </a:t>
            </a:r>
            <a:r>
              <a:rPr lang="en-US" dirty="0" err="1"/>
              <a:t>sempre</a:t>
            </a:r>
            <a:r>
              <a:rPr lang="en-US" dirty="0"/>
              <a:t> immerse in un </a:t>
            </a:r>
            <a:r>
              <a:rPr lang="en-US" dirty="0" err="1"/>
              <a:t>mondo</a:t>
            </a:r>
            <a:r>
              <a:rPr lang="en-US" dirty="0"/>
              <a:t> </a:t>
            </a:r>
            <a:r>
              <a:rPr lang="en-US" dirty="0" err="1"/>
              <a:t>pieno</a:t>
            </a:r>
            <a:r>
              <a:rPr lang="en-US" dirty="0"/>
              <a:t> di device IoT non nostril, come </a:t>
            </a:r>
            <a:r>
              <a:rPr lang="en-US" dirty="0" err="1"/>
              <a:t>avviene</a:t>
            </a:r>
            <a:r>
              <a:rPr lang="en-US"/>
              <a:t> per le app.</a:t>
            </a:r>
            <a:endParaRPr lang="en-US" dirty="0"/>
          </a:p>
        </p:txBody>
      </p:sp>
      <p:sp>
        <p:nvSpPr>
          <p:cNvPr id="4" name="Rettangolo 3">
            <a:extLst>
              <a:ext uri="{FF2B5EF4-FFF2-40B4-BE49-F238E27FC236}">
                <a16:creationId xmlns:a16="http://schemas.microsoft.com/office/drawing/2014/main" id="{B05EFDB1-766A-3041-A946-A38D0993648A}"/>
              </a:ext>
            </a:extLst>
          </p:cNvPr>
          <p:cNvSpPr/>
          <p:nvPr/>
        </p:nvSpPr>
        <p:spPr>
          <a:xfrm>
            <a:off x="5999922" y="3824405"/>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4497858" y="5753100"/>
            <a:ext cx="5263979"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son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Mobile Apps are more complex than IoT Apps</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Tree>
    <p:extLst>
      <p:ext uri="{BB962C8B-B14F-4D97-AF65-F5344CB8AC3E}">
        <p14:creationId xmlns:p14="http://schemas.microsoft.com/office/powerpoint/2010/main" val="378054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CB0EFC-DDE2-6148-91F3-D23B5D6147BD}"/>
              </a:ext>
            </a:extLst>
          </p:cNvPr>
          <p:cNvSpPr>
            <a:spLocks noGrp="1"/>
          </p:cNvSpPr>
          <p:nvPr>
            <p:ph type="title"/>
          </p:nvPr>
        </p:nvSpPr>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9D8F132-E6F3-0A45-8CBA-6D9044021A36}"/>
              </a:ext>
            </a:extLst>
          </p:cNvPr>
          <p:cNvSpPr>
            <a:spLocks noGrp="1"/>
          </p:cNvSpPr>
          <p:nvPr>
            <p:ph idx="1"/>
          </p:nvPr>
        </p:nvSpPr>
        <p:spPr/>
        <p:txBody>
          <a:bodyPr/>
          <a:lstStyle/>
          <a:p>
            <a:r>
              <a:rPr lang="en-US" dirty="0"/>
              <a:t>Claim 3: IoT Devices will never be as powerful as mobile devices</a:t>
            </a:r>
          </a:p>
          <a:p>
            <a:endParaRPr lang="it-IT" dirty="0"/>
          </a:p>
        </p:txBody>
      </p:sp>
    </p:spTree>
    <p:extLst>
      <p:ext uri="{BB962C8B-B14F-4D97-AF65-F5344CB8AC3E}">
        <p14:creationId xmlns:p14="http://schemas.microsoft.com/office/powerpoint/2010/main" val="3836831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1523</Words>
  <Application>Microsoft Macintosh PowerPoint</Application>
  <PresentationFormat>Widescreen</PresentationFormat>
  <Paragraphs>148</Paragraphs>
  <Slides>29</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Mobile apps vs. IoT Apps: Myths or Truths</vt:lpstr>
      <vt:lpstr>Presentazione standard di PowerPoint</vt:lpstr>
      <vt:lpstr>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Security Impacts</vt:lpstr>
      <vt:lpstr>Top 10 Vulnerabilities: Mobile vs. IoT</vt:lpstr>
      <vt:lpstr>Security Challenges</vt:lpstr>
      <vt:lpstr>Research Battle Plan</vt:lpstr>
      <vt:lpstr>Research Challenge: META-LEVEL Analysis</vt:lpstr>
      <vt:lpstr>Presentazione standard di PowerPoint</vt:lpstr>
      <vt:lpstr>Presentazione standard di PowerPoint</vt:lpstr>
      <vt:lpstr>Automation</vt:lpstr>
      <vt:lpstr>Ecosystem</vt:lpstr>
      <vt:lpstr>META-LEVEL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10</cp:revision>
  <dcterms:created xsi:type="dcterms:W3CDTF">2019-09-22T12:53:35Z</dcterms:created>
  <dcterms:modified xsi:type="dcterms:W3CDTF">2019-09-22T22:39:22Z</dcterms:modified>
</cp:coreProperties>
</file>